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0"/>
  </p:notesMasterIdLst>
  <p:sldIdLst>
    <p:sldId id="260" r:id="rId2"/>
    <p:sldId id="267" r:id="rId3"/>
    <p:sldId id="262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6807" autoAdjust="0"/>
  </p:normalViewPr>
  <p:slideViewPr>
    <p:cSldViewPr snapToGrid="0">
      <p:cViewPr varScale="1">
        <p:scale>
          <a:sx n="80" d="100"/>
          <a:sy n="80" d="100"/>
        </p:scale>
        <p:origin x="858" y="30"/>
      </p:cViewPr>
      <p:guideLst>
        <p:guide orient="horz" pos="1620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F02CA-77CB-4E54-B712-21E588799EE8}" type="datetimeFigureOut">
              <a:rPr lang="de-DE" smtClean="0"/>
              <a:t>18.03.2021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729A-0AF0-4995-B32B-9504BC6896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79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6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20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04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8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720" algn="l" defTabSz="6856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17231" y="2714625"/>
            <a:ext cx="8928344" cy="2031205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slide master</a:t>
            </a:r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65443" y="1445896"/>
            <a:ext cx="8524557" cy="28511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  <a:lvl2pPr marL="355600" indent="0">
              <a:buFont typeface="Arial" panose="020B0604020202020204" pitchFamily="34" charset="0"/>
              <a:buNone/>
              <a:defRPr sz="2600" b="1"/>
            </a:lvl2pPr>
            <a:lvl3pPr marL="717550" indent="0">
              <a:buFont typeface="Arial" panose="020B0604020202020204" pitchFamily="34" charset="0"/>
              <a:buNone/>
              <a:defRPr sz="2600" b="1"/>
            </a:lvl3pPr>
            <a:lvl4pPr marL="1073150" indent="0">
              <a:buFont typeface="Arial" panose="020B0604020202020204" pitchFamily="34" charset="0"/>
              <a:buNone/>
              <a:defRPr sz="2600" b="1"/>
            </a:lvl4pPr>
            <a:lvl5pPr marL="1435100" indent="0">
              <a:buFont typeface="Arial" panose="020B0604020202020204" pitchFamily="34" charset="0"/>
              <a:buNone/>
              <a:defRPr sz="2600" b="1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endParaRPr lang="de-DE" dirty="0"/>
          </a:p>
        </p:txBody>
      </p:sp>
      <p:sp>
        <p:nvSpPr>
          <p:cNvPr id="9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380675" y="1979930"/>
            <a:ext cx="8515675" cy="50990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 i="0" baseline="0"/>
            </a:lvl1pPr>
            <a:lvl2pPr marL="355600" indent="0">
              <a:buFont typeface="Arial" panose="020B0604020202020204" pitchFamily="34" charset="0"/>
              <a:buNone/>
              <a:defRPr sz="1800" b="1" i="0"/>
            </a:lvl2pPr>
            <a:lvl3pPr marL="717550" indent="0">
              <a:buFont typeface="Arial" panose="020B0604020202020204" pitchFamily="34" charset="0"/>
              <a:buNone/>
              <a:defRPr sz="1800" b="1" i="0"/>
            </a:lvl3pPr>
            <a:lvl4pPr marL="1073150" indent="0">
              <a:buFont typeface="Arial" panose="020B0604020202020204" pitchFamily="34" charset="0"/>
              <a:buNone/>
              <a:defRPr sz="1800" b="1" i="0"/>
            </a:lvl4pPr>
            <a:lvl5pPr marL="1435100" indent="0">
              <a:buFont typeface="Arial" panose="020B0604020202020204" pitchFamily="34" charset="0"/>
              <a:buNone/>
              <a:defRPr sz="1800" b="1" i="0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subline</a:t>
            </a:r>
            <a:br>
              <a:rPr lang="de-DE" dirty="0"/>
            </a:br>
            <a:r>
              <a:rPr lang="de-DE" dirty="0"/>
              <a:t>(</a:t>
            </a:r>
            <a:r>
              <a:rPr lang="en-US" dirty="0"/>
              <a:t>Also possible in two columns</a:t>
            </a:r>
            <a:r>
              <a:rPr lang="de-DE" dirty="0"/>
              <a:t>)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537A5579-09BA-4663-B67D-33B154205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600" y="4895776"/>
            <a:ext cx="3606670" cy="12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825" noProof="0" dirty="0"/>
              <a:t>KIT – The Research University in the Helmholtz Association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6C188393-F356-4F5D-80C7-5DAA7302CA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8375" y="4826105"/>
            <a:ext cx="1727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600" b="1" dirty="0">
                <a:solidFill>
                  <a:schemeClr val="tx1"/>
                </a:solidFill>
              </a:rPr>
              <a:t>www.kit.edu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170E65B-29E8-4B34-8C2D-4A01E1FD9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1621550" cy="751280"/>
          </a:xfrm>
          <a:prstGeom prst="rect">
            <a:avLst/>
          </a:prstGeom>
        </p:spPr>
      </p:pic>
      <p:pic>
        <p:nvPicPr>
          <p:cNvPr id="17" name="Grafik 12">
            <a:extLst>
              <a:ext uri="{FF2B5EF4-FFF2-40B4-BE49-F238E27FC236}">
                <a16:creationId xmlns:a16="http://schemas.microsoft.com/office/drawing/2014/main" id="{1C6C2E07-4B50-47E8-95DF-6A4001AB5A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580" t="11026" r="7961" b="7690"/>
          <a:stretch/>
        </p:blipFill>
        <p:spPr>
          <a:xfrm>
            <a:off x="7115695" y="361892"/>
            <a:ext cx="1780655" cy="465830"/>
          </a:xfrm>
          <a:prstGeom prst="rect">
            <a:avLst/>
          </a:prstGeom>
        </p:spPr>
      </p:pic>
      <p:pic>
        <p:nvPicPr>
          <p:cNvPr id="18" name="Grafik 14">
            <a:extLst>
              <a:ext uri="{FF2B5EF4-FFF2-40B4-BE49-F238E27FC236}">
                <a16:creationId xmlns:a16="http://schemas.microsoft.com/office/drawing/2014/main" id="{29BB4B51-3B22-4535-AD12-282F9C648E6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15695" y="871279"/>
            <a:ext cx="470098" cy="294405"/>
          </a:xfrm>
          <a:prstGeom prst="rect">
            <a:avLst/>
          </a:prstGeom>
        </p:spPr>
      </p:pic>
      <p:pic>
        <p:nvPicPr>
          <p:cNvPr id="19" name="Grafik 2">
            <a:extLst>
              <a:ext uri="{FF2B5EF4-FFF2-40B4-BE49-F238E27FC236}">
                <a16:creationId xmlns:a16="http://schemas.microsoft.com/office/drawing/2014/main" id="{1EE3B7EA-8CC9-4C1F-A6D4-9207CDC49C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736" y="889328"/>
            <a:ext cx="673264" cy="249356"/>
          </a:xfrm>
          <a:prstGeom prst="rect">
            <a:avLst/>
          </a:prstGeom>
        </p:spPr>
      </p:pic>
      <p:pic>
        <p:nvPicPr>
          <p:cNvPr id="20" name="图片 20" descr="文本, 徽标&#10;&#10;描述已自动生成">
            <a:extLst>
              <a:ext uri="{FF2B5EF4-FFF2-40B4-BE49-F238E27FC236}">
                <a16:creationId xmlns:a16="http://schemas.microsoft.com/office/drawing/2014/main" id="{345383DC-E437-4BED-95F1-0BCAA6BD1DD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37" y="832830"/>
            <a:ext cx="342054" cy="3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4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EF9F2463-8150-4DAA-877D-A146C8C8C60A}" type="datetime1">
              <a:rPr lang="de-DE" smtClean="0"/>
              <a:t>18.03.2021</a:t>
            </a:fld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61640" y="1188000"/>
            <a:ext cx="4882310" cy="320914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 marL="1076612" indent="0">
              <a:buNone/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00051" y="1188001"/>
            <a:ext cx="3178969" cy="3209146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/>
              <a:t>Click to add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224C4683-D191-47F3-8302-BB2B36B1C86A}" type="datetime1">
              <a:rPr lang="de-DE" smtClean="0"/>
              <a:t>18.03.2021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F47D9EC-E3C8-4173-84B3-DB5A91069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43915" y="468662"/>
            <a:ext cx="5471285" cy="311286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de-DE" dirty="0"/>
              <a:t>Bild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5E89BE91-4B1C-4025-AE57-60317864A3F3}" type="datetime1">
              <a:rPr lang="de-DE" smtClean="0"/>
              <a:t>18.03.2021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4D6481-F98B-45EE-B6D0-BF8C42A11F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43914" y="3628492"/>
            <a:ext cx="5468677" cy="42521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5119134-5DDA-43C1-B0D4-2BD9056B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46522" y="4099062"/>
            <a:ext cx="5468677" cy="5773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3674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00050" y="1068308"/>
            <a:ext cx="8343900" cy="35126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3AD15D93-083F-4B89-951E-D5F35A1BBEC8}" type="datetime1">
              <a:rPr lang="de-DE" smtClean="0"/>
              <a:t>18.03.2021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0AF9471-6F4B-417A-9B82-1D3AC42AE9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770387" y="273928"/>
            <a:ext cx="1971675" cy="4360224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01940" y="273928"/>
            <a:ext cx="6225572" cy="436022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90C3E158-F33A-4782-AFB5-03A3FD6F0AB2}" type="datetime1">
              <a:rPr lang="de-DE" smtClean="0"/>
              <a:t>18.03.2021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6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0050" y="1188000"/>
            <a:ext cx="8343900" cy="336589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600"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‹Nr.›</a:t>
            </a:fld>
            <a:endParaRPr lang="en-US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188000"/>
            <a:ext cx="4114799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43A9179C-E631-47AA-B9CB-ABFD8F596650}" type="datetime1">
              <a:rPr lang="de-DE" smtClean="0"/>
              <a:t>18.03.2021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8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188720"/>
            <a:ext cx="4100831" cy="3459481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0050" y="1188000"/>
            <a:ext cx="4114800" cy="34461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43A9179C-E631-47AA-B9CB-ABFD8F596650}" type="datetime1">
              <a:rPr lang="de-DE" smtClean="0"/>
              <a:t>18.03.2021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818" y="1937441"/>
            <a:ext cx="4098132" cy="27062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88C61DB6-D53F-456D-8864-56CE29C6E6BA}" type="datetime1">
              <a:rPr lang="de-DE" smtClean="0"/>
              <a:t>18.03.2021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4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5819" y="1943101"/>
            <a:ext cx="4100831" cy="2705099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050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00050" y="1937441"/>
            <a:ext cx="4098132" cy="27062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18" y="1188000"/>
            <a:ext cx="4098132" cy="61812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88C61DB6-D53F-456D-8864-56CE29C6E6BA}" type="datetime1">
              <a:rPr lang="de-DE" smtClean="0"/>
              <a:t>18.03.2021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4747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0A1BF2A7-198D-4BCD-8375-CAC66677F609}" type="datetime1">
              <a:rPr lang="de-DE" smtClean="0"/>
              <a:t>18.03.2021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20"/>
            <a:ext cx="9144000" cy="3304540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96995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0A1BF2A7-198D-4BCD-8375-CAC66677F609}" type="datetime1">
              <a:rPr lang="de-DE" smtClean="0"/>
              <a:t>18.03.2021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4652492"/>
            <a:ext cx="914400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1328419"/>
            <a:ext cx="9144000" cy="3419793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367106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/>
          <a:lstStyle/>
          <a:p>
            <a:fld id="{0A1BF2A7-198D-4BCD-8375-CAC66677F609}" type="datetime1">
              <a:rPr lang="de-DE" smtClean="0"/>
              <a:t>18.03.2021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6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000" y="296244"/>
            <a:ext cx="6869178" cy="5759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00" y="1187341"/>
            <a:ext cx="8351999" cy="33936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altLang="de-DE" dirty="0"/>
              <a:t>Karlsruher Institute </a:t>
            </a:r>
            <a:r>
              <a:rPr lang="de-DE" altLang="de-DE" dirty="0" err="1"/>
              <a:t>for</a:t>
            </a:r>
            <a:r>
              <a:rPr lang="de-DE" altLang="de-DE" dirty="0"/>
              <a:t> Technology (KIT).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           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107947" y="4741374"/>
            <a:ext cx="8928107" cy="745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49C6492B-9F9B-4588-8AB6-62DBF42A6EA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331200"/>
            <a:ext cx="1079999" cy="500374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27234" y="4748824"/>
            <a:ext cx="1027755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D440409C-9897-4940-8DB3-931E759C1E19}" type="datetime3">
              <a:rPr lang="en-US" smtClean="0"/>
              <a:pPr/>
              <a:t>18 March 2021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000" y="4748824"/>
            <a:ext cx="326368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61696EC4-B4CF-4701-AD06-A8439D6D8E1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4D87B36-D57F-487F-9086-156B2F77E750}"/>
              </a:ext>
            </a:extLst>
          </p:cNvPr>
          <p:cNvSpPr txBox="1">
            <a:spLocks/>
          </p:cNvSpPr>
          <p:nvPr userDrawn="1"/>
        </p:nvSpPr>
        <p:spPr>
          <a:xfrm>
            <a:off x="1700330" y="4748824"/>
            <a:ext cx="3681295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/>
              <a:t>Präsentationsthema</a:t>
            </a:r>
            <a:r>
              <a:rPr lang="en-US" sz="900" dirty="0"/>
              <a:t>, Arial Regular, 9 </a:t>
            </a:r>
            <a:r>
              <a:rPr lang="en-US" sz="900" dirty="0" err="1"/>
              <a:t>pt</a:t>
            </a:r>
            <a:r>
              <a:rPr lang="en-US" sz="900" dirty="0"/>
              <a:t>, schwarz</a:t>
            </a:r>
            <a:br>
              <a:rPr lang="en-US" sz="900" dirty="0"/>
            </a:br>
            <a:r>
              <a:rPr lang="en-US" sz="900" dirty="0"/>
              <a:t>Research Group Security • Usability • Society (SECUSO)</a:t>
            </a:r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AE6A56DB-B5EE-4225-952A-4A1FEE4F4716}"/>
              </a:ext>
            </a:extLst>
          </p:cNvPr>
          <p:cNvSpPr txBox="1">
            <a:spLocks/>
          </p:cNvSpPr>
          <p:nvPr userDrawn="1"/>
        </p:nvSpPr>
        <p:spPr>
          <a:xfrm>
            <a:off x="5505450" y="4748824"/>
            <a:ext cx="3245053" cy="39626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de-DE" sz="9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B00AEB9-E6DD-477F-AC3F-D2C0B9C18EC8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5954666" y="4753509"/>
            <a:ext cx="1173310" cy="36646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36FF0FA-330E-4392-BD43-EC136059E06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117659" y="4781158"/>
            <a:ext cx="541192" cy="33881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CCB0990-BA46-4A46-8927-F0B798D710D1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454" y="4821338"/>
            <a:ext cx="770014" cy="285190"/>
          </a:xfrm>
          <a:prstGeom prst="rect">
            <a:avLst/>
          </a:prstGeom>
        </p:spPr>
      </p:pic>
      <p:pic>
        <p:nvPicPr>
          <p:cNvPr id="19" name="图片 20" descr="文本, 徽标&#10;&#10;描述已自动生成">
            <a:extLst>
              <a:ext uri="{FF2B5EF4-FFF2-40B4-BE49-F238E27FC236}">
                <a16:creationId xmlns:a16="http://schemas.microsoft.com/office/drawing/2014/main" id="{A538ECEC-1892-4AD1-B7D8-D8F414E608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1" t="15061"/>
          <a:stretch/>
        </p:blipFill>
        <p:spPr>
          <a:xfrm>
            <a:off x="7741896" y="4779053"/>
            <a:ext cx="411512" cy="34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87" r:id="rId4"/>
    <p:sldLayoutId id="2147483678" r:id="rId5"/>
    <p:sldLayoutId id="2147483686" r:id="rId6"/>
    <p:sldLayoutId id="2147483688" r:id="rId7"/>
    <p:sldLayoutId id="2147483689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hdr="0" ftr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lang="en-US" sz="24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03652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21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0423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2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7194" indent="-198888" algn="l" defTabSz="67407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21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729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21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5500" indent="-198888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21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00" userDrawn="1">
          <p15:clr>
            <a:srgbClr val="F26B43"/>
          </p15:clr>
        </p15:guide>
        <p15:guide id="3" orient="horz" pos="464" userDrawn="1">
          <p15:clr>
            <a:srgbClr val="F26B43"/>
          </p15:clr>
        </p15:guide>
        <p15:guide id="4" pos="4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GNOME_Desktop_ic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SECUSO Teaching Template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Subline</a:t>
            </a:r>
            <a:br>
              <a:rPr lang="de-DE" dirty="0"/>
            </a:br>
            <a:r>
              <a:rPr lang="en-US" dirty="0"/>
              <a:t>(Also possible in two columns)</a:t>
            </a:r>
            <a:endParaRPr lang="de-DE" dirty="0"/>
          </a:p>
        </p:txBody>
      </p:sp>
      <p:pic>
        <p:nvPicPr>
          <p:cNvPr id="4" name="Bildplatzhalt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1" b="18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2058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10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rhetorical</a:t>
            </a:r>
            <a:r>
              <a:rPr lang="de-DE" dirty="0"/>
              <a:t> </a:t>
            </a:r>
            <a:r>
              <a:rPr lang="de-DE" dirty="0" err="1"/>
              <a:t>triangle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E8EBCE6-E40E-4850-8C8F-38FCD22DABFA}"/>
              </a:ext>
            </a:extLst>
          </p:cNvPr>
          <p:cNvSpPr/>
          <p:nvPr/>
        </p:nvSpPr>
        <p:spPr>
          <a:xfrm>
            <a:off x="4848896" y="1441794"/>
            <a:ext cx="2295998" cy="9481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>
                <a:solidFill>
                  <a:schemeClr val="tx1"/>
                </a:solidFill>
              </a:rPr>
              <a:t>Speaker</a:t>
            </a:r>
            <a:r>
              <a:rPr lang="de-DE" sz="1000" dirty="0">
                <a:solidFill>
                  <a:schemeClr val="tx1"/>
                </a:solidFill>
              </a:rPr>
              <a:t>: </a:t>
            </a:r>
            <a:r>
              <a:rPr lang="de-DE" sz="1000" dirty="0" err="1">
                <a:solidFill>
                  <a:schemeClr val="tx1"/>
                </a:solidFill>
              </a:rPr>
              <a:t>Reveal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self-confidence</a:t>
            </a:r>
            <a:r>
              <a:rPr lang="de-DE" sz="1000" dirty="0">
                <a:solidFill>
                  <a:schemeClr val="tx1"/>
                </a:solidFill>
              </a:rPr>
              <a:t> and </a:t>
            </a:r>
            <a:r>
              <a:rPr lang="de-DE" sz="1000" dirty="0" err="1">
                <a:solidFill>
                  <a:schemeClr val="tx1"/>
                </a:solidFill>
              </a:rPr>
              <a:t>competence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by</a:t>
            </a:r>
            <a:r>
              <a:rPr lang="de-DE" sz="1000" dirty="0">
                <a:solidFill>
                  <a:schemeClr val="tx1"/>
                </a:solidFill>
              </a:rPr>
              <a:t>:</a:t>
            </a: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Intonation (</a:t>
            </a:r>
            <a:r>
              <a:rPr lang="de-DE" sz="1000" dirty="0" err="1">
                <a:solidFill>
                  <a:schemeClr val="tx1"/>
                </a:solidFill>
              </a:rPr>
              <a:t>usage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of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voice</a:t>
            </a:r>
            <a:r>
              <a:rPr lang="de-DE" sz="1000" dirty="0">
                <a:solidFill>
                  <a:schemeClr val="tx1"/>
                </a:solidFill>
              </a:rPr>
              <a:t>)</a:t>
            </a: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Interaction (</a:t>
            </a:r>
            <a:r>
              <a:rPr lang="de-DE" sz="1000" dirty="0" err="1">
                <a:solidFill>
                  <a:schemeClr val="tx1"/>
                </a:solidFill>
              </a:rPr>
              <a:t>asking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questions</a:t>
            </a:r>
            <a:r>
              <a:rPr lang="de-DE" sz="1000" dirty="0">
                <a:solidFill>
                  <a:schemeClr val="tx1"/>
                </a:solidFill>
              </a:rPr>
              <a:t>)</a:t>
            </a: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Motivation (</a:t>
            </a:r>
            <a:r>
              <a:rPr lang="de-DE" sz="1000" dirty="0" err="1">
                <a:solidFill>
                  <a:schemeClr val="tx1"/>
                </a:solidFill>
              </a:rPr>
              <a:t>opportunity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to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present</a:t>
            </a:r>
            <a:r>
              <a:rPr lang="de-DE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919D5E1-6612-43F0-B46F-DC973A8A86AE}"/>
              </a:ext>
            </a:extLst>
          </p:cNvPr>
          <p:cNvSpPr/>
          <p:nvPr/>
        </p:nvSpPr>
        <p:spPr>
          <a:xfrm>
            <a:off x="3973305" y="1539660"/>
            <a:ext cx="824304" cy="564907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/>
              <a:t>Speaker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847ABFDF-37C0-460B-9947-4B4AE6213BE8}"/>
              </a:ext>
            </a:extLst>
          </p:cNvPr>
          <p:cNvSpPr/>
          <p:nvPr/>
        </p:nvSpPr>
        <p:spPr>
          <a:xfrm>
            <a:off x="2573158" y="2525472"/>
            <a:ext cx="812775" cy="553378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/>
              <a:t>Topic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B7BBAF7-A481-4C6E-BAB1-5A3A4C65C098}"/>
              </a:ext>
            </a:extLst>
          </p:cNvPr>
          <p:cNvSpPr/>
          <p:nvPr/>
        </p:nvSpPr>
        <p:spPr>
          <a:xfrm>
            <a:off x="5316600" y="2525473"/>
            <a:ext cx="812775" cy="553378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err="1"/>
              <a:t>Audience</a:t>
            </a:r>
            <a:endParaRPr lang="de-DE" sz="1000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E2D13AB-5D76-45B7-AB59-CE5310A5631A}"/>
              </a:ext>
            </a:extLst>
          </p:cNvPr>
          <p:cNvCxnSpPr>
            <a:stCxn id="8" idx="0"/>
          </p:cNvCxnSpPr>
          <p:nvPr/>
        </p:nvCxnSpPr>
        <p:spPr>
          <a:xfrm flipV="1">
            <a:off x="2979546" y="2104568"/>
            <a:ext cx="1366153" cy="42090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E327FC67-301F-4022-B1AB-57318F8BA8E5}"/>
              </a:ext>
            </a:extLst>
          </p:cNvPr>
          <p:cNvCxnSpPr>
            <a:endCxn id="9" idx="0"/>
          </p:cNvCxnSpPr>
          <p:nvPr/>
        </p:nvCxnSpPr>
        <p:spPr>
          <a:xfrm>
            <a:off x="4396986" y="2104568"/>
            <a:ext cx="1326000" cy="42090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6DA49C3-196A-4A92-9BE5-7FC8D1B3A200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3385933" y="2802162"/>
            <a:ext cx="193066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3DB7E345-F1F8-4852-9AD9-C33B769F15FE}"/>
              </a:ext>
            </a:extLst>
          </p:cNvPr>
          <p:cNvSpPr/>
          <p:nvPr/>
        </p:nvSpPr>
        <p:spPr>
          <a:xfrm>
            <a:off x="1999824" y="3185201"/>
            <a:ext cx="2219563" cy="79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>
                <a:solidFill>
                  <a:schemeClr val="tx1"/>
                </a:solidFill>
              </a:rPr>
              <a:t>Topic</a:t>
            </a:r>
            <a:r>
              <a:rPr lang="de-DE" sz="1000" dirty="0">
                <a:solidFill>
                  <a:schemeClr val="tx1"/>
                </a:solidFill>
              </a:rPr>
              <a:t>: Professional </a:t>
            </a:r>
            <a:r>
              <a:rPr lang="de-DE" sz="1000" dirty="0" err="1">
                <a:solidFill>
                  <a:schemeClr val="tx1"/>
                </a:solidFill>
              </a:rPr>
              <a:t>attitude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found</a:t>
            </a:r>
            <a:r>
              <a:rPr lang="de-DE" sz="1000" dirty="0">
                <a:solidFill>
                  <a:schemeClr val="tx1"/>
                </a:solidFill>
              </a:rPr>
              <a:t> in </a:t>
            </a:r>
            <a:r>
              <a:rPr lang="de-DE" sz="1000" dirty="0" err="1">
                <a:solidFill>
                  <a:schemeClr val="tx1"/>
                </a:solidFill>
              </a:rPr>
              <a:t>knowledge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level</a:t>
            </a:r>
            <a:r>
              <a:rPr lang="de-DE" sz="1000" dirty="0">
                <a:solidFill>
                  <a:schemeClr val="tx1"/>
                </a:solidFill>
              </a:rPr>
              <a:t>:</a:t>
            </a: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chemeClr val="tx1"/>
                </a:solidFill>
              </a:rPr>
              <a:t>Applications</a:t>
            </a:r>
            <a:r>
              <a:rPr lang="de-DE" sz="1000" dirty="0">
                <a:solidFill>
                  <a:schemeClr val="tx1"/>
                </a:solidFill>
              </a:rPr>
              <a:t>, </a:t>
            </a:r>
            <a:r>
              <a:rPr lang="de-DE" sz="1000" dirty="0" err="1">
                <a:solidFill>
                  <a:schemeClr val="tx1"/>
                </a:solidFill>
              </a:rPr>
              <a:t>Examples</a:t>
            </a:r>
            <a:r>
              <a:rPr lang="de-DE" sz="1000" dirty="0">
                <a:solidFill>
                  <a:schemeClr val="tx1"/>
                </a:solidFill>
              </a:rPr>
              <a:t>, Pictures</a:t>
            </a: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chemeClr val="tx1"/>
                </a:solidFill>
              </a:rPr>
              <a:t>From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basics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to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the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deep</a:t>
            </a:r>
            <a:endParaRPr lang="de-DE" sz="1000" dirty="0">
              <a:solidFill>
                <a:schemeClr val="tx1"/>
              </a:solidFill>
            </a:endParaRP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chemeClr val="tx1"/>
                </a:solidFill>
              </a:rPr>
              <a:t>Take-Home </a:t>
            </a:r>
            <a:r>
              <a:rPr lang="de-DE" sz="1000" i="1" dirty="0" err="1">
                <a:solidFill>
                  <a:schemeClr val="tx1"/>
                </a:solidFill>
              </a:rPr>
              <a:t>message</a:t>
            </a:r>
            <a:endParaRPr lang="de-DE" sz="1000" i="1" dirty="0">
              <a:solidFill>
                <a:schemeClr val="tx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61E07F6-F481-4CC9-A28A-F348A93BF33F}"/>
              </a:ext>
            </a:extLst>
          </p:cNvPr>
          <p:cNvSpPr/>
          <p:nvPr/>
        </p:nvSpPr>
        <p:spPr>
          <a:xfrm>
            <a:off x="4869046" y="3179529"/>
            <a:ext cx="2458107" cy="795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 err="1">
                <a:solidFill>
                  <a:schemeClr val="tx1"/>
                </a:solidFill>
              </a:rPr>
              <a:t>Audience</a:t>
            </a:r>
            <a:r>
              <a:rPr lang="de-DE" sz="1000" dirty="0">
                <a:solidFill>
                  <a:schemeClr val="tx1"/>
                </a:solidFill>
              </a:rPr>
              <a:t>: Care </a:t>
            </a:r>
            <a:r>
              <a:rPr lang="de-DE" sz="1000" dirty="0" err="1">
                <a:solidFill>
                  <a:schemeClr val="tx1"/>
                </a:solidFill>
              </a:rPr>
              <a:t>about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the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audience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>
                <a:solidFill>
                  <a:schemeClr val="tx1"/>
                </a:solidFill>
              </a:rPr>
              <a:t>by</a:t>
            </a:r>
            <a:r>
              <a:rPr lang="de-DE" sz="1000" dirty="0">
                <a:solidFill>
                  <a:schemeClr val="tx1"/>
                </a:solidFill>
              </a:rPr>
              <a:t>:</a:t>
            </a: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chemeClr val="tx1"/>
                </a:solidFill>
              </a:rPr>
              <a:t>Respect</a:t>
            </a:r>
            <a:r>
              <a:rPr lang="de-DE" sz="1000" dirty="0">
                <a:solidFill>
                  <a:schemeClr val="tx1"/>
                </a:solidFill>
              </a:rPr>
              <a:t> at </a:t>
            </a:r>
            <a:r>
              <a:rPr lang="de-DE" sz="1000" dirty="0" err="1">
                <a:solidFill>
                  <a:schemeClr val="tx1"/>
                </a:solidFill>
              </a:rPr>
              <a:t>communication</a:t>
            </a:r>
            <a:endParaRPr lang="de-DE" sz="1000" dirty="0">
              <a:solidFill>
                <a:schemeClr val="tx1"/>
              </a:solidFill>
            </a:endParaRP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Well-</a:t>
            </a:r>
            <a:r>
              <a:rPr lang="de-DE" sz="1000" dirty="0" err="1">
                <a:solidFill>
                  <a:schemeClr val="tx1"/>
                </a:solidFill>
              </a:rPr>
              <a:t>prepared</a:t>
            </a:r>
            <a:endParaRPr lang="de-DE" sz="1000" dirty="0">
              <a:solidFill>
                <a:schemeClr val="tx1"/>
              </a:solidFill>
            </a:endParaRP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Positive Interaction</a:t>
            </a:r>
          </a:p>
          <a:p>
            <a:pPr marL="128622" indent="-128622"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chemeClr val="tx1"/>
                </a:solidFill>
              </a:rPr>
              <a:t>Expectations</a:t>
            </a:r>
            <a:r>
              <a:rPr lang="de-DE" sz="1000" dirty="0">
                <a:solidFill>
                  <a:schemeClr val="tx1"/>
                </a:solidFill>
              </a:rPr>
              <a:t>, </a:t>
            </a:r>
            <a:r>
              <a:rPr lang="de-DE" sz="1000" dirty="0" err="1">
                <a:solidFill>
                  <a:schemeClr val="tx1"/>
                </a:solidFill>
              </a:rPr>
              <a:t>needs</a:t>
            </a:r>
            <a:r>
              <a:rPr lang="de-DE" sz="1000" dirty="0">
                <a:solidFill>
                  <a:schemeClr val="tx1"/>
                </a:solidFill>
              </a:rPr>
              <a:t> and </a:t>
            </a:r>
            <a:r>
              <a:rPr lang="de-DE" sz="1000" dirty="0" err="1">
                <a:solidFill>
                  <a:schemeClr val="tx1"/>
                </a:solidFill>
              </a:rPr>
              <a:t>interests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4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11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Graphs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367B61EC-6EF6-488E-AD6A-3F73659A5BBF}"/>
              </a:ext>
            </a:extLst>
          </p:cNvPr>
          <p:cNvSpPr/>
          <p:nvPr/>
        </p:nvSpPr>
        <p:spPr>
          <a:xfrm>
            <a:off x="1358212" y="2133674"/>
            <a:ext cx="1354624" cy="9741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5EBE201-C5D8-4413-80FD-57EE0037662B}"/>
              </a:ext>
            </a:extLst>
          </p:cNvPr>
          <p:cNvSpPr/>
          <p:nvPr/>
        </p:nvSpPr>
        <p:spPr>
          <a:xfrm>
            <a:off x="3595382" y="1324439"/>
            <a:ext cx="1072171" cy="27211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8E36F66E-D4C2-4794-B5DC-E225099CAC71}"/>
              </a:ext>
            </a:extLst>
          </p:cNvPr>
          <p:cNvSpPr/>
          <p:nvPr/>
        </p:nvSpPr>
        <p:spPr>
          <a:xfrm>
            <a:off x="4894703" y="1324439"/>
            <a:ext cx="1072171" cy="27091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00DC66A8-E178-40B6-8CE1-35ADDA8F29EF}"/>
              </a:ext>
            </a:extLst>
          </p:cNvPr>
          <p:cNvSpPr/>
          <p:nvPr/>
        </p:nvSpPr>
        <p:spPr>
          <a:xfrm>
            <a:off x="1549795" y="1424574"/>
            <a:ext cx="1000436" cy="528657"/>
          </a:xfrm>
          <a:prstGeom prst="round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Einführung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B91801B6-9D37-4157-96AB-E28501074FB6}"/>
              </a:ext>
            </a:extLst>
          </p:cNvPr>
          <p:cNvSpPr/>
          <p:nvPr/>
        </p:nvSpPr>
        <p:spPr>
          <a:xfrm>
            <a:off x="1525382" y="2383289"/>
            <a:ext cx="1057801" cy="508108"/>
          </a:xfrm>
          <a:prstGeom prst="round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Pre</a:t>
            </a:r>
            <a:r>
              <a:rPr lang="de-DE" sz="1200" dirty="0"/>
              <a:t>-</a:t>
            </a:r>
          </a:p>
          <a:p>
            <a:pPr algn="ctr"/>
            <a:r>
              <a:rPr lang="de-DE" sz="1200" dirty="0"/>
              <a:t>Fragebogen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FA15389A-C1F1-4452-BA53-1AD715968EB8}"/>
              </a:ext>
            </a:extLst>
          </p:cNvPr>
          <p:cNvSpPr/>
          <p:nvPr/>
        </p:nvSpPr>
        <p:spPr>
          <a:xfrm>
            <a:off x="3721601" y="1398680"/>
            <a:ext cx="835832" cy="482834"/>
          </a:xfrm>
          <a:prstGeom prst="round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Flyer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4FF64352-E13E-405C-B2C0-AE07B447913D}"/>
              </a:ext>
            </a:extLst>
          </p:cNvPr>
          <p:cNvSpPr/>
          <p:nvPr/>
        </p:nvSpPr>
        <p:spPr>
          <a:xfrm>
            <a:off x="3721601" y="2008531"/>
            <a:ext cx="830068" cy="484206"/>
          </a:xfrm>
          <a:prstGeom prst="round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Poster</a:t>
            </a:r>
            <a:endParaRPr lang="de-DE" sz="1000" dirty="0"/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37BB175F-90C1-42B0-A939-241F624CEF56}"/>
              </a:ext>
            </a:extLst>
          </p:cNvPr>
          <p:cNvSpPr/>
          <p:nvPr/>
        </p:nvSpPr>
        <p:spPr>
          <a:xfrm>
            <a:off x="3733129" y="2603331"/>
            <a:ext cx="830068" cy="482834"/>
          </a:xfrm>
          <a:prstGeom prst="round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Video</a:t>
            </a: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489E89BE-4B55-4505-B6B9-CDF9BBF1F518}"/>
              </a:ext>
            </a:extLst>
          </p:cNvPr>
          <p:cNvSpPr/>
          <p:nvPr/>
        </p:nvSpPr>
        <p:spPr>
          <a:xfrm>
            <a:off x="3679017" y="3445294"/>
            <a:ext cx="940189" cy="482834"/>
          </a:xfrm>
          <a:prstGeom prst="round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Interaktive Mail</a:t>
            </a: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5221CBC1-E67F-47E8-A58E-02F08D98C965}"/>
              </a:ext>
            </a:extLst>
          </p:cNvPr>
          <p:cNvSpPr/>
          <p:nvPr/>
        </p:nvSpPr>
        <p:spPr>
          <a:xfrm>
            <a:off x="4991111" y="2125028"/>
            <a:ext cx="936528" cy="495735"/>
          </a:xfrm>
          <a:prstGeom prst="round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Post-</a:t>
            </a:r>
          </a:p>
          <a:p>
            <a:pPr algn="ctr"/>
            <a:r>
              <a:rPr lang="de-DE" sz="1000" dirty="0"/>
              <a:t>Fragebogen</a:t>
            </a: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9F7942FF-2109-430A-9E51-329D769BD558}"/>
              </a:ext>
            </a:extLst>
          </p:cNvPr>
          <p:cNvSpPr/>
          <p:nvPr/>
        </p:nvSpPr>
        <p:spPr>
          <a:xfrm>
            <a:off x="6193611" y="2130256"/>
            <a:ext cx="985370" cy="47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err="1"/>
              <a:t>Demografics</a:t>
            </a:r>
            <a:endParaRPr lang="de-DE" sz="1050" dirty="0"/>
          </a:p>
        </p:txBody>
      </p: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91A7FFD3-C27D-48BD-B084-FC01922AFE24}"/>
              </a:ext>
            </a:extLst>
          </p:cNvPr>
          <p:cNvCxnSpPr>
            <a:cxnSpLocks/>
            <a:stCxn id="45" idx="2"/>
            <a:endCxn id="46" idx="0"/>
          </p:cNvCxnSpPr>
          <p:nvPr/>
        </p:nvCxnSpPr>
        <p:spPr>
          <a:xfrm>
            <a:off x="2050013" y="1953231"/>
            <a:ext cx="4270" cy="430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976589C8-BA9A-49AB-8886-9801B7545DF5}"/>
              </a:ext>
            </a:extLst>
          </p:cNvPr>
          <p:cNvCxnSpPr>
            <a:cxnSpLocks/>
            <a:stCxn id="46" idx="3"/>
          </p:cNvCxnSpPr>
          <p:nvPr/>
        </p:nvCxnSpPr>
        <p:spPr>
          <a:xfrm flipV="1">
            <a:off x="2583183" y="1873195"/>
            <a:ext cx="1275413" cy="764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7568035C-3580-4166-A95E-E6874370E692}"/>
              </a:ext>
            </a:extLst>
          </p:cNvPr>
          <p:cNvCxnSpPr>
            <a:cxnSpLocks/>
            <a:stCxn id="46" idx="3"/>
            <a:endCxn id="48" idx="1"/>
          </p:cNvCxnSpPr>
          <p:nvPr/>
        </p:nvCxnSpPr>
        <p:spPr>
          <a:xfrm flipV="1">
            <a:off x="2583183" y="2250634"/>
            <a:ext cx="1138418" cy="386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EFB9D1E8-AE69-4638-AC72-E127E43D5B51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2583183" y="2637343"/>
            <a:ext cx="1138418" cy="22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C65F260B-678E-404D-ABE7-62D1058AF9D3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2583183" y="2637343"/>
            <a:ext cx="1126889" cy="84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99F65EB0-3D9E-4FC4-8636-D764D6D841AC}"/>
              </a:ext>
            </a:extLst>
          </p:cNvPr>
          <p:cNvCxnSpPr>
            <a:stCxn id="47" idx="3"/>
            <a:endCxn id="51" idx="1"/>
          </p:cNvCxnSpPr>
          <p:nvPr/>
        </p:nvCxnSpPr>
        <p:spPr>
          <a:xfrm>
            <a:off x="4557433" y="1640098"/>
            <a:ext cx="433678" cy="73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5CA71A9C-D317-4D3F-A9BA-0BE2F332443D}"/>
              </a:ext>
            </a:extLst>
          </p:cNvPr>
          <p:cNvCxnSpPr>
            <a:stCxn id="48" idx="3"/>
            <a:endCxn id="51" idx="1"/>
          </p:cNvCxnSpPr>
          <p:nvPr/>
        </p:nvCxnSpPr>
        <p:spPr>
          <a:xfrm>
            <a:off x="4551669" y="2250635"/>
            <a:ext cx="439442" cy="122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9ED5D272-DCCC-4331-941F-7C2751E2784F}"/>
              </a:ext>
            </a:extLst>
          </p:cNvPr>
          <p:cNvCxnSpPr>
            <a:stCxn id="49" idx="3"/>
            <a:endCxn id="51" idx="1"/>
          </p:cNvCxnSpPr>
          <p:nvPr/>
        </p:nvCxnSpPr>
        <p:spPr>
          <a:xfrm flipV="1">
            <a:off x="4563196" y="2372894"/>
            <a:ext cx="427914" cy="471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E845FA3A-9DC5-4F41-9480-AABB316C153D}"/>
              </a:ext>
            </a:extLst>
          </p:cNvPr>
          <p:cNvCxnSpPr>
            <a:cxnSpLocks/>
            <a:stCxn id="50" idx="3"/>
            <a:endCxn id="51" idx="1"/>
          </p:cNvCxnSpPr>
          <p:nvPr/>
        </p:nvCxnSpPr>
        <p:spPr>
          <a:xfrm flipV="1">
            <a:off x="4619206" y="2372896"/>
            <a:ext cx="371905" cy="1313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5C86903E-A3AE-4023-85D1-AC1ED019168F}"/>
              </a:ext>
            </a:extLst>
          </p:cNvPr>
          <p:cNvCxnSpPr>
            <a:stCxn id="51" idx="3"/>
            <a:endCxn id="52" idx="1"/>
          </p:cNvCxnSpPr>
          <p:nvPr/>
        </p:nvCxnSpPr>
        <p:spPr>
          <a:xfrm flipV="1">
            <a:off x="5927639" y="2369477"/>
            <a:ext cx="265973" cy="3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A35F154-25C1-443B-9228-35CF07049F1F}"/>
              </a:ext>
            </a:extLst>
          </p:cNvPr>
          <p:cNvCxnSpPr>
            <a:cxnSpLocks/>
            <a:stCxn id="46" idx="2"/>
          </p:cNvCxnSpPr>
          <p:nvPr/>
        </p:nvCxnSpPr>
        <p:spPr>
          <a:xfrm flipH="1">
            <a:off x="2042741" y="2891397"/>
            <a:ext cx="11542" cy="1154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F8346424-88D7-43C5-B2ED-FFAA120925AB}"/>
              </a:ext>
            </a:extLst>
          </p:cNvPr>
          <p:cNvCxnSpPr>
            <a:cxnSpLocks/>
          </p:cNvCxnSpPr>
          <p:nvPr/>
        </p:nvCxnSpPr>
        <p:spPr>
          <a:xfrm>
            <a:off x="2050013" y="4064380"/>
            <a:ext cx="3392455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7A5CAC15-B7C3-4A34-842C-26F188DFA7C5}"/>
              </a:ext>
            </a:extLst>
          </p:cNvPr>
          <p:cNvCxnSpPr>
            <a:cxnSpLocks/>
          </p:cNvCxnSpPr>
          <p:nvPr/>
        </p:nvCxnSpPr>
        <p:spPr>
          <a:xfrm>
            <a:off x="5430789" y="2561818"/>
            <a:ext cx="11681" cy="1502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>
            <a:extLst>
              <a:ext uri="{FF2B5EF4-FFF2-40B4-BE49-F238E27FC236}">
                <a16:creationId xmlns:a16="http://schemas.microsoft.com/office/drawing/2014/main" id="{F33B04CA-B2F2-41E2-85D3-AB3AF31014E0}"/>
              </a:ext>
            </a:extLst>
          </p:cNvPr>
          <p:cNvSpPr txBox="1"/>
          <p:nvPr/>
        </p:nvSpPr>
        <p:spPr>
          <a:xfrm rot="19777181">
            <a:off x="2661623" y="2112092"/>
            <a:ext cx="78395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/>
              <a:t>Gruppe 1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43909703-7D1E-4AF3-8CCF-E8D1658D4413}"/>
              </a:ext>
            </a:extLst>
          </p:cNvPr>
          <p:cNvSpPr txBox="1"/>
          <p:nvPr/>
        </p:nvSpPr>
        <p:spPr>
          <a:xfrm rot="20100568">
            <a:off x="2977637" y="2178362"/>
            <a:ext cx="73748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/>
              <a:t>Gruppe 2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DFAD3744-0593-45DD-9365-B0F6710241D3}"/>
              </a:ext>
            </a:extLst>
          </p:cNvPr>
          <p:cNvSpPr txBox="1"/>
          <p:nvPr/>
        </p:nvSpPr>
        <p:spPr>
          <a:xfrm rot="5400000">
            <a:off x="1841940" y="3436686"/>
            <a:ext cx="615434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8" dirty="0"/>
              <a:t>Gruppe 5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545F2058-9A0D-4286-9D44-799CCB263835}"/>
              </a:ext>
            </a:extLst>
          </p:cNvPr>
          <p:cNvSpPr/>
          <p:nvPr/>
        </p:nvSpPr>
        <p:spPr>
          <a:xfrm>
            <a:off x="2712836" y="3600635"/>
            <a:ext cx="391683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</a:rPr>
              <a:t>Graphics </a:t>
            </a:r>
            <a:r>
              <a:rPr lang="de-DE" sz="1200" dirty="0" err="1">
                <a:solidFill>
                  <a:schemeClr val="tx1"/>
                </a:solidFill>
              </a:rPr>
              <a:t>must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be</a:t>
            </a:r>
            <a:r>
              <a:rPr lang="de-DE" sz="1200" dirty="0">
                <a:solidFill>
                  <a:schemeClr val="tx1"/>
                </a:solidFill>
              </a:rPr>
              <a:t> large </a:t>
            </a:r>
            <a:r>
              <a:rPr lang="de-DE" sz="1200" dirty="0" err="1">
                <a:solidFill>
                  <a:schemeClr val="tx1"/>
                </a:solidFill>
              </a:rPr>
              <a:t>enough</a:t>
            </a:r>
            <a:r>
              <a:rPr lang="de-DE" sz="1200" dirty="0">
                <a:solidFill>
                  <a:schemeClr val="tx1"/>
                </a:solidFill>
              </a:rPr>
              <a:t>, </a:t>
            </a:r>
            <a:r>
              <a:rPr lang="de-DE" sz="1200" dirty="0" err="1">
                <a:solidFill>
                  <a:schemeClr val="tx1"/>
                </a:solidFill>
              </a:rPr>
              <a:t>especially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the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labeling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966CB115-0842-4CE6-839A-134681D8CF93}"/>
              </a:ext>
            </a:extLst>
          </p:cNvPr>
          <p:cNvSpPr/>
          <p:nvPr/>
        </p:nvSpPr>
        <p:spPr>
          <a:xfrm>
            <a:off x="2035524" y="3262690"/>
            <a:ext cx="5617743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</a:rPr>
              <a:t>Graphics </a:t>
            </a:r>
            <a:r>
              <a:rPr lang="de-DE" sz="1200" dirty="0" err="1">
                <a:solidFill>
                  <a:schemeClr val="tx1"/>
                </a:solidFill>
              </a:rPr>
              <a:t>must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be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meaningful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with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the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data</a:t>
            </a:r>
            <a:r>
              <a:rPr lang="de-DE" sz="1200" dirty="0">
                <a:solidFill>
                  <a:schemeClr val="tx1"/>
                </a:solidFill>
              </a:rPr>
              <a:t> (</a:t>
            </a:r>
            <a:r>
              <a:rPr lang="de-DE" sz="1200" dirty="0" err="1">
                <a:solidFill>
                  <a:schemeClr val="tx1"/>
                </a:solidFill>
              </a:rPr>
              <a:t>scale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range</a:t>
            </a:r>
            <a:r>
              <a:rPr lang="de-DE" sz="1200" dirty="0">
                <a:solidFill>
                  <a:schemeClr val="tx1"/>
                </a:solidFill>
              </a:rPr>
              <a:t>, legend, </a:t>
            </a:r>
            <a:r>
              <a:rPr lang="de-DE" sz="1200" dirty="0" err="1">
                <a:solidFill>
                  <a:schemeClr val="tx1"/>
                </a:solidFill>
              </a:rPr>
              <a:t>representation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DD2C1CEF-BEC9-4E0A-8EDE-6CFB09A3D2D0}"/>
              </a:ext>
            </a:extLst>
          </p:cNvPr>
          <p:cNvSpPr/>
          <p:nvPr/>
        </p:nvSpPr>
        <p:spPr>
          <a:xfrm>
            <a:off x="6193611" y="1405340"/>
            <a:ext cx="985370" cy="6186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tx1"/>
                </a:solidFill>
              </a:rPr>
              <a:t>Within</a:t>
            </a:r>
            <a:r>
              <a:rPr lang="de-DE" sz="1200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de-DE" sz="1200" dirty="0" err="1">
                <a:solidFill>
                  <a:schemeClr val="tx1"/>
                </a:solidFill>
              </a:rPr>
              <a:t>Subject</a:t>
            </a:r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76A29004-A6FB-4F6C-998C-B7B7170E032F}"/>
              </a:ext>
            </a:extLst>
          </p:cNvPr>
          <p:cNvSpPr txBox="1"/>
          <p:nvPr/>
        </p:nvSpPr>
        <p:spPr>
          <a:xfrm>
            <a:off x="1525382" y="4145885"/>
            <a:ext cx="118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Entscheiden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CED6853D-DB2B-4314-9343-F3C7E7EB49A7}"/>
              </a:ext>
            </a:extLst>
          </p:cNvPr>
          <p:cNvSpPr txBox="1"/>
          <p:nvPr/>
        </p:nvSpPr>
        <p:spPr>
          <a:xfrm>
            <a:off x="4991110" y="4145883"/>
            <a:ext cx="1187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Entscheiden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E6A2EC2F-7E3C-464F-A7BD-6B3984C317B3}"/>
              </a:ext>
            </a:extLst>
          </p:cNvPr>
          <p:cNvSpPr txBox="1"/>
          <p:nvPr/>
        </p:nvSpPr>
        <p:spPr>
          <a:xfrm>
            <a:off x="3780674" y="4145884"/>
            <a:ext cx="770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Lernen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9E2E9E86-C617-4581-966E-52996BD62C66}"/>
              </a:ext>
            </a:extLst>
          </p:cNvPr>
          <p:cNvSpPr txBox="1"/>
          <p:nvPr/>
        </p:nvSpPr>
        <p:spPr>
          <a:xfrm rot="657778">
            <a:off x="2845021" y="2568770"/>
            <a:ext cx="73748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/>
              <a:t>Gruppe 3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41FAE7AF-26BA-4AF6-9399-968375D87741}"/>
              </a:ext>
            </a:extLst>
          </p:cNvPr>
          <p:cNvSpPr txBox="1"/>
          <p:nvPr/>
        </p:nvSpPr>
        <p:spPr>
          <a:xfrm rot="2177369">
            <a:off x="2762259" y="2834453"/>
            <a:ext cx="73748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/>
              <a:t>Gruppe 4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6705DF71-9AB8-4EB2-AEEE-C990FD240691}"/>
              </a:ext>
            </a:extLst>
          </p:cNvPr>
          <p:cNvSpPr/>
          <p:nvPr/>
        </p:nvSpPr>
        <p:spPr>
          <a:xfrm>
            <a:off x="1828605" y="2915909"/>
            <a:ext cx="5953105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err="1">
                <a:solidFill>
                  <a:schemeClr val="tx1"/>
                </a:solidFill>
              </a:rPr>
              <a:t>Consistent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graphics</a:t>
            </a:r>
            <a:r>
              <a:rPr lang="de-DE" sz="1200" dirty="0">
                <a:solidFill>
                  <a:schemeClr val="tx1"/>
                </a:solidFill>
              </a:rPr>
              <a:t> (e.g. same </a:t>
            </a:r>
            <a:r>
              <a:rPr lang="de-DE" sz="1200" dirty="0" err="1">
                <a:solidFill>
                  <a:schemeClr val="tx1"/>
                </a:solidFill>
              </a:rPr>
              <a:t>things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should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have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the</a:t>
            </a:r>
            <a:r>
              <a:rPr lang="de-DE" sz="1200" dirty="0">
                <a:solidFill>
                  <a:schemeClr val="tx1"/>
                </a:solidFill>
              </a:rPr>
              <a:t> same </a:t>
            </a:r>
            <a:r>
              <a:rPr lang="de-DE" sz="1200" dirty="0" err="1">
                <a:solidFill>
                  <a:schemeClr val="tx1"/>
                </a:solidFill>
              </a:rPr>
              <a:t>name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or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the</a:t>
            </a:r>
            <a:r>
              <a:rPr lang="de-DE" sz="1200" dirty="0">
                <a:solidFill>
                  <a:schemeClr val="tx1"/>
                </a:solidFill>
              </a:rPr>
              <a:t> same </a:t>
            </a:r>
            <a:r>
              <a:rPr lang="de-DE" sz="1200" dirty="0" err="1">
                <a:solidFill>
                  <a:schemeClr val="tx1"/>
                </a:solidFill>
              </a:rPr>
              <a:t>color</a:t>
            </a:r>
            <a:r>
              <a:rPr lang="de-DE" sz="1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5396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Tape measure</a:t>
            </a:r>
          </a:p>
          <a:p>
            <a:pPr lvl="1"/>
            <a:r>
              <a:rPr lang="en-US" sz="1600" dirty="0"/>
              <a:t>Context: Degree of abstraction, other speakers, slot, general/specific</a:t>
            </a:r>
          </a:p>
          <a:p>
            <a:pPr lvl="1"/>
            <a:r>
              <a:rPr lang="en-US" sz="1600" dirty="0"/>
              <a:t>Physical conditions: Room, media equipment, own visibility, dress code</a:t>
            </a:r>
          </a:p>
          <a:p>
            <a:r>
              <a:rPr lang="en-US" sz="1800" dirty="0"/>
              <a:t>Compass</a:t>
            </a:r>
          </a:p>
          <a:p>
            <a:pPr lvl="1"/>
            <a:r>
              <a:rPr lang="en-US" sz="1600" dirty="0"/>
              <a:t>Audience and surrounding: How large, conflicts, general opinions, competence in your field, state of fatigue…</a:t>
            </a:r>
          </a:p>
          <a:p>
            <a:pPr lvl="1"/>
            <a:r>
              <a:rPr lang="en-US" sz="1600" dirty="0"/>
              <a:t>Audience and your message: Who is important, who decides how successful you are, which message do you want to send…</a:t>
            </a:r>
          </a:p>
          <a:p>
            <a:r>
              <a:rPr lang="en-US" sz="1800" dirty="0"/>
              <a:t>Memory</a:t>
            </a:r>
          </a:p>
          <a:p>
            <a:pPr lvl="1"/>
            <a:r>
              <a:rPr lang="en-US" sz="1600" dirty="0"/>
              <a:t>Prepare text, arrange information…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12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steps to preparing presentations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1327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Congruency of body language and words lends credibility</a:t>
            </a:r>
          </a:p>
          <a:p>
            <a:r>
              <a:rPr lang="en-US" sz="1800" dirty="0"/>
              <a:t>Movements: stand still, moves have beginning and ending</a:t>
            </a:r>
          </a:p>
          <a:p>
            <a:r>
              <a:rPr lang="en-US" sz="1800" dirty="0"/>
              <a:t>Posture: straight, wide shoulders</a:t>
            </a:r>
          </a:p>
          <a:p>
            <a:r>
              <a:rPr lang="en-US" sz="1800" dirty="0"/>
              <a:t>Gestures: hands-free, visible, should match words</a:t>
            </a:r>
          </a:p>
          <a:p>
            <a:r>
              <a:rPr lang="en-US" sz="1800" dirty="0"/>
              <a:t>Facial expression: eye contact, friendly</a:t>
            </a:r>
          </a:p>
          <a:p>
            <a:r>
              <a:rPr lang="en-US" sz="1800" dirty="0"/>
              <a:t>Voice: speed, volume, intonation, pause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13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Body </a:t>
            </a:r>
            <a:r>
              <a:rPr lang="de-DE" dirty="0" err="1"/>
              <a:t>language</a:t>
            </a:r>
            <a:r>
              <a:rPr lang="de-DE" dirty="0"/>
              <a:t> and </a:t>
            </a:r>
            <a:r>
              <a:rPr lang="de-DE" dirty="0" err="1"/>
              <a:t>words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9549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Introduction</a:t>
            </a:r>
          </a:p>
          <a:p>
            <a:pPr lvl="1"/>
            <a:r>
              <a:rPr lang="en-US" sz="1600" dirty="0"/>
              <a:t>Find interests and stress benefits by defining achievements</a:t>
            </a:r>
          </a:p>
          <a:p>
            <a:pPr lvl="1"/>
            <a:r>
              <a:rPr lang="en-US" sz="1600" dirty="0"/>
              <a:t>Give directions</a:t>
            </a:r>
          </a:p>
          <a:p>
            <a:r>
              <a:rPr lang="en-US" sz="1800" dirty="0"/>
              <a:t>Body</a:t>
            </a:r>
          </a:p>
          <a:p>
            <a:pPr lvl="1"/>
            <a:r>
              <a:rPr lang="en-US" sz="1600" dirty="0"/>
              <a:t>Keep it simple and give it a clear structure</a:t>
            </a:r>
          </a:p>
          <a:p>
            <a:pPr lvl="1"/>
            <a:r>
              <a:rPr lang="en-US" sz="1600" dirty="0"/>
              <a:t>Have a maximum of three aspects/arguments (1 &lt; 2 &gt; 3)</a:t>
            </a:r>
          </a:p>
          <a:p>
            <a:r>
              <a:rPr lang="en-US" sz="1800" dirty="0"/>
              <a:t>Conclusion</a:t>
            </a:r>
          </a:p>
          <a:p>
            <a:pPr lvl="1"/>
            <a:r>
              <a:rPr lang="en-US" sz="1600" dirty="0"/>
              <a:t>Get your take-home message in</a:t>
            </a:r>
          </a:p>
          <a:p>
            <a:r>
              <a:rPr lang="en-US" sz="1800" dirty="0"/>
              <a:t>Keep in mind: The first impression makes an impact. The last impression stays in the mind of your listeners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14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structure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5967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 generous</a:t>
            </a:r>
          </a:p>
          <a:p>
            <a:pPr lvl="1"/>
            <a:r>
              <a:rPr lang="en-US" sz="1600" dirty="0"/>
              <a:t>Recall structure, summarize, repetition, comment</a:t>
            </a:r>
          </a:p>
          <a:p>
            <a:r>
              <a:rPr lang="en-US" sz="1800" dirty="0"/>
              <a:t>Be skimpy</a:t>
            </a:r>
          </a:p>
          <a:p>
            <a:pPr lvl="1"/>
            <a:r>
              <a:rPr lang="en-US" sz="1600" dirty="0"/>
              <a:t>Short sentences, syntax, </a:t>
            </a:r>
          </a:p>
          <a:p>
            <a:pPr lvl="1"/>
            <a:r>
              <a:rPr lang="en-US" sz="1600" dirty="0"/>
              <a:t>Visualization of data (numbers and statistics)</a:t>
            </a:r>
          </a:p>
          <a:p>
            <a:r>
              <a:rPr lang="en-US" sz="1800" dirty="0"/>
              <a:t>Emphasize your contribution</a:t>
            </a:r>
          </a:p>
          <a:p>
            <a:pPr lvl="1"/>
            <a:r>
              <a:rPr lang="en-US" sz="1600" dirty="0"/>
              <a:t>I, me, my, we, our…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15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99" y="296244"/>
            <a:ext cx="7235953" cy="575989"/>
          </a:xfrm>
        </p:spPr>
        <p:txBody>
          <a:bodyPr>
            <a:noAutofit/>
          </a:bodyPr>
          <a:lstStyle/>
          <a:p>
            <a:r>
              <a:rPr lang="en-US" dirty="0"/>
              <a:t>Orientation helps make your message clearer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9362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Create identification: from ME to US</a:t>
            </a:r>
          </a:p>
          <a:p>
            <a:pPr lvl="1"/>
            <a:r>
              <a:rPr lang="en-US" sz="1600" dirty="0"/>
              <a:t>Build emotions: positive</a:t>
            </a:r>
          </a:p>
          <a:p>
            <a:pPr lvl="1"/>
            <a:r>
              <a:rPr lang="en-US" sz="1600" dirty="0"/>
              <a:t>What to transfer: optimism, motivation, own enthusiasm</a:t>
            </a:r>
          </a:p>
          <a:p>
            <a:pPr lvl="1"/>
            <a:r>
              <a:rPr lang="en-US" sz="1600" dirty="0"/>
              <a:t>Create tension: example, storyline – and </a:t>
            </a:r>
            <a:r>
              <a:rPr lang="en-US" sz="1600" b="1" dirty="0"/>
              <a:t>intonation</a:t>
            </a:r>
            <a:r>
              <a:rPr lang="en-US" sz="1600" dirty="0"/>
              <a:t>!</a:t>
            </a:r>
          </a:p>
          <a:p>
            <a:pPr lvl="1"/>
            <a:r>
              <a:rPr lang="en-US" sz="1600" dirty="0"/>
              <a:t>Surprise: something unexpected (“Did you know that…”)</a:t>
            </a:r>
          </a:p>
          <a:p>
            <a:r>
              <a:rPr lang="en-US" sz="1800" dirty="0"/>
              <a:t>Linguistic means</a:t>
            </a:r>
          </a:p>
          <a:p>
            <a:pPr lvl="1"/>
            <a:r>
              <a:rPr lang="en-US" sz="1600" dirty="0"/>
              <a:t>Intonation: not monotonous, no “reading form the manuscript”</a:t>
            </a:r>
          </a:p>
          <a:p>
            <a:pPr lvl="1"/>
            <a:r>
              <a:rPr lang="en-US" sz="1600" dirty="0"/>
              <a:t>Use questions: also rhetorical ones but do not expect audience in research talk to answer (only at the end)</a:t>
            </a:r>
          </a:p>
          <a:p>
            <a:pPr lvl="1"/>
            <a:r>
              <a:rPr lang="en-US" sz="1600" dirty="0"/>
              <a:t>Images, situations and comparisons</a:t>
            </a:r>
          </a:p>
          <a:p>
            <a:pPr lvl="1"/>
            <a:r>
              <a:rPr lang="en-US" sz="1600" dirty="0"/>
              <a:t>Examples, illustrations and comparisons</a:t>
            </a:r>
          </a:p>
          <a:p>
            <a:r>
              <a:rPr lang="en-US" sz="1800" dirty="0"/>
              <a:t>High interest helps make your message more memorable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16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99" y="296244"/>
            <a:ext cx="7140329" cy="575989"/>
          </a:xfrm>
        </p:spPr>
        <p:txBody>
          <a:bodyPr>
            <a:noAutofit/>
          </a:bodyPr>
          <a:lstStyle/>
          <a:p>
            <a:r>
              <a:rPr lang="de-DE" dirty="0"/>
              <a:t>Show high </a:t>
            </a:r>
            <a:r>
              <a:rPr lang="de-DE" dirty="0" err="1"/>
              <a:t>interest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2854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Show your conclusions / contributions</a:t>
            </a:r>
          </a:p>
          <a:p>
            <a:r>
              <a:rPr lang="en-US" sz="1800" dirty="0"/>
              <a:t>Not just „Questions?“</a:t>
            </a:r>
          </a:p>
          <a:p>
            <a:r>
              <a:rPr lang="en-US" sz="1800" dirty="0"/>
              <a:t>Makes it easier for audience to raise questions</a:t>
            </a:r>
          </a:p>
          <a:p>
            <a:r>
              <a:rPr lang="en-US" sz="1800" dirty="0"/>
              <a:t>Take Home Message -&gt; what did we learn from the research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17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Last </a:t>
            </a:r>
            <a:r>
              <a:rPr lang="de-DE" dirty="0" err="1"/>
              <a:t>slide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601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1F304F2-CC58-41A4-AE6B-5944B2CE6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7E3A9B-55EA-40CF-BE15-F7B4BB4D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557641-7A18-4E45-88D1-F7EE9FFD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18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8AFE7C0-B2AA-4EBB-9F77-299A018F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Tables</a:t>
            </a:r>
            <a:endParaRPr lang="de-DE" dirty="0"/>
          </a:p>
        </p:txBody>
      </p:sp>
      <p:graphicFrame>
        <p:nvGraphicFramePr>
          <p:cNvPr id="6" name="Tabelle 4">
            <a:extLst>
              <a:ext uri="{FF2B5EF4-FFF2-40B4-BE49-F238E27FC236}">
                <a16:creationId xmlns:a16="http://schemas.microsoft.com/office/drawing/2014/main" id="{F924E876-B4C0-4D88-B157-5308B92543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249885"/>
              </p:ext>
            </p:extLst>
          </p:nvPr>
        </p:nvGraphicFramePr>
        <p:xfrm>
          <a:off x="400424" y="1188000"/>
          <a:ext cx="8343526" cy="2957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926">
                  <a:extLst>
                    <a:ext uri="{9D8B030D-6E8A-4147-A177-3AD203B41FA5}">
                      <a16:colId xmlns:a16="http://schemas.microsoft.com/office/drawing/2014/main" val="152047858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1497195523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1970356707"/>
                    </a:ext>
                  </a:extLst>
                </a:gridCol>
              </a:tblGrid>
              <a:tr h="431531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err="1"/>
                        <a:t>Category</a:t>
                      </a:r>
                      <a:r>
                        <a:rPr lang="de-DE" sz="1800" dirty="0"/>
                        <a:t> 1 </a:t>
                      </a:r>
                    </a:p>
                  </a:txBody>
                  <a:tcPr marL="68596" marR="68596" marT="34298" marB="342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err="1"/>
                        <a:t>Category</a:t>
                      </a:r>
                      <a:r>
                        <a:rPr lang="de-DE" sz="1800" dirty="0"/>
                        <a:t> 2</a:t>
                      </a:r>
                    </a:p>
                  </a:txBody>
                  <a:tcPr marL="68596" marR="68596" marT="34298" marB="342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err="1"/>
                        <a:t>Category</a:t>
                      </a:r>
                      <a:r>
                        <a:rPr lang="de-DE" sz="1800" dirty="0"/>
                        <a:t> 3</a:t>
                      </a:r>
                    </a:p>
                  </a:txBody>
                  <a:tcPr marL="68596" marR="68596" marT="34298" marB="34298" anchor="ctr"/>
                </a:tc>
                <a:extLst>
                  <a:ext uri="{0D108BD9-81ED-4DB2-BD59-A6C34878D82A}">
                    <a16:rowId xmlns:a16="http://schemas.microsoft.com/office/drawing/2014/main" val="1233210051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test</a:t>
                      </a:r>
                      <a:endParaRPr lang="de-DE" sz="1600" b="1" dirty="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extLst>
                  <a:ext uri="{0D108BD9-81ED-4DB2-BD59-A6C34878D82A}">
                    <a16:rowId xmlns:a16="http://schemas.microsoft.com/office/drawing/2014/main" val="2750058585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r>
                        <a:rPr lang="de-DE" sz="1600" b="1" dirty="0" err="1"/>
                        <a:t>test</a:t>
                      </a:r>
                      <a:endParaRPr lang="de-DE" sz="1600" b="1" dirty="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extLst>
                  <a:ext uri="{0D108BD9-81ED-4DB2-BD59-A6C34878D82A}">
                    <a16:rowId xmlns:a16="http://schemas.microsoft.com/office/drawing/2014/main" val="3685524873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extLst>
                  <a:ext uri="{0D108BD9-81ED-4DB2-BD59-A6C34878D82A}">
                    <a16:rowId xmlns:a16="http://schemas.microsoft.com/office/drawing/2014/main" val="2622064131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extLst>
                  <a:ext uri="{0D108BD9-81ED-4DB2-BD59-A6C34878D82A}">
                    <a16:rowId xmlns:a16="http://schemas.microsoft.com/office/drawing/2014/main" val="2782623143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extLst>
                  <a:ext uri="{0D108BD9-81ED-4DB2-BD59-A6C34878D82A}">
                    <a16:rowId xmlns:a16="http://schemas.microsoft.com/office/drawing/2014/main" val="1827824625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L="68596" marR="68596" marT="34298" marB="34298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68596" marR="68596" marT="34298" marB="34298"/>
                </a:tc>
                <a:extLst>
                  <a:ext uri="{0D108BD9-81ED-4DB2-BD59-A6C34878D82A}">
                    <a16:rowId xmlns:a16="http://schemas.microsoft.com/office/drawing/2014/main" val="495025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28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9BD74C7-9DE5-4BED-A962-7506662A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General information: how to use this template</a:t>
            </a:r>
          </a:p>
          <a:p>
            <a:pPr lvl="1"/>
            <a:r>
              <a:rPr lang="en-US" sz="1600" dirty="0"/>
              <a:t>Text</a:t>
            </a:r>
          </a:p>
          <a:p>
            <a:pPr lvl="1"/>
            <a:r>
              <a:rPr lang="en-US" sz="1600" dirty="0"/>
              <a:t>Footnote</a:t>
            </a:r>
          </a:p>
          <a:p>
            <a:pPr lvl="1"/>
            <a:r>
              <a:rPr lang="en-US" sz="1600" dirty="0"/>
              <a:t>Figures</a:t>
            </a:r>
          </a:p>
          <a:p>
            <a:pPr lvl="1"/>
            <a:r>
              <a:rPr lang="en-US" sz="1600" dirty="0"/>
              <a:t>Table</a:t>
            </a:r>
          </a:p>
          <a:p>
            <a:r>
              <a:rPr lang="en-US" sz="1800" dirty="0"/>
              <a:t>Information about how to present</a:t>
            </a:r>
          </a:p>
          <a:p>
            <a:pPr lvl="1"/>
            <a:r>
              <a:rPr lang="en-US" sz="1600" dirty="0"/>
              <a:t>Goal of a presentation</a:t>
            </a:r>
          </a:p>
          <a:p>
            <a:pPr lvl="1"/>
            <a:r>
              <a:rPr lang="en-US" sz="1600" dirty="0"/>
              <a:t>The rhetorical triangle</a:t>
            </a:r>
          </a:p>
          <a:p>
            <a:pPr lvl="1"/>
            <a:r>
              <a:rPr lang="en-US" sz="1600" dirty="0"/>
              <a:t>Presentation preparation</a:t>
            </a:r>
          </a:p>
          <a:p>
            <a:pPr lvl="1"/>
            <a:r>
              <a:rPr lang="en-US" sz="1600" dirty="0"/>
              <a:t>Body language</a:t>
            </a:r>
          </a:p>
          <a:p>
            <a:pPr lvl="1"/>
            <a:r>
              <a:rPr lang="en-US" sz="1600" dirty="0"/>
              <a:t>Structure and slide method </a:t>
            </a:r>
          </a:p>
          <a:p>
            <a:pPr lvl="1"/>
            <a:r>
              <a:rPr lang="en-US" sz="1600" dirty="0"/>
              <a:t>Take-home message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3AA32DE-41D6-447A-8C59-7411E6F3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2570A5-204E-469D-85AC-7B65F97A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2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C971A0B-41EA-47C4-A4F2-D320B585C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34818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00050" y="1188000"/>
            <a:ext cx="8343900" cy="3276424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/>
              <a:t>The following pages are supposed to give an idea about how to present at SECUSO</a:t>
            </a:r>
          </a:p>
          <a:p>
            <a:r>
              <a:rPr lang="en-US" sz="2900" dirty="0"/>
              <a:t>Please have a look at every page and make sure to acknowledge the information</a:t>
            </a:r>
          </a:p>
          <a:p>
            <a:r>
              <a:rPr lang="en-US" sz="2900" dirty="0"/>
              <a:t>Presentation progress bar (so you always know where you are at the moment</a:t>
            </a:r>
          </a:p>
          <a:p>
            <a:r>
              <a:rPr lang="en-US" sz="2900" dirty="0"/>
              <a:t>Fade in points one after the other</a:t>
            </a:r>
          </a:p>
          <a:p>
            <a:r>
              <a:rPr lang="en-US" sz="2900" dirty="0"/>
              <a:t>Clear hierarchical structure (Headings and related items must clearly belong together)</a:t>
            </a:r>
          </a:p>
          <a:p>
            <a:r>
              <a:rPr lang="en-US" sz="2900" dirty="0"/>
              <a:t>Refer to the data when making statements, or make precise statements based on data</a:t>
            </a:r>
          </a:p>
          <a:p>
            <a:r>
              <a:rPr lang="en-US" sz="2900" dirty="0"/>
              <a:t>Not only quoting journals, conferences are also important in IT</a:t>
            </a:r>
          </a:p>
          <a:p>
            <a:r>
              <a:rPr lang="en-US" sz="2900" dirty="0"/>
              <a:t>In the presentation deriving hypotheses from papers, it makes clearer</a:t>
            </a:r>
          </a:p>
          <a:p>
            <a:r>
              <a:rPr lang="en-US" sz="2900" dirty="0"/>
              <a:t>Maintain consistency for group presentations (align)</a:t>
            </a:r>
          </a:p>
          <a:p>
            <a:r>
              <a:rPr lang="en-US" sz="2900" dirty="0"/>
              <a:t>Present in High German, formal language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5B21-B324-434D-ABB6-684CB6180B39}" type="datetime1">
              <a:rPr lang="de-DE" smtClean="0"/>
              <a:t>18.03.2021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Dos</a:t>
            </a:r>
          </a:p>
        </p:txBody>
      </p:sp>
    </p:spTree>
    <p:extLst>
      <p:ext uri="{BB962C8B-B14F-4D97-AF65-F5344CB8AC3E}">
        <p14:creationId xmlns:p14="http://schemas.microsoft.com/office/powerpoint/2010/main" val="66127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C23C217-BFF9-429E-8DE7-F33F452DE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188001"/>
            <a:ext cx="8343900" cy="3360094"/>
          </a:xfrm>
        </p:spPr>
        <p:txBody>
          <a:bodyPr/>
          <a:lstStyle/>
          <a:p>
            <a:r>
              <a:rPr lang="en-US" sz="1800" dirty="0"/>
              <a:t>Wall of text (like this one) -&gt; Smaller font leads to more text, so stick to the template</a:t>
            </a:r>
          </a:p>
          <a:p>
            <a:r>
              <a:rPr lang="en-US" sz="1800" dirty="0"/>
              <a:t>Slides cut off during the lecture</a:t>
            </a:r>
          </a:p>
          <a:p>
            <a:r>
              <a:rPr lang="en-US" sz="1800" dirty="0"/>
              <a:t>Avoid filler words (uh, hm..)</a:t>
            </a:r>
          </a:p>
          <a:p>
            <a:r>
              <a:rPr lang="en-US" sz="1800" dirty="0"/>
              <a:t>Introduce symbols and do not use them any further</a:t>
            </a:r>
          </a:p>
          <a:p>
            <a:r>
              <a:rPr lang="en-US" sz="1800" dirty="0"/>
              <a:t>Fade content randomly across the screen (usually from top to bottom)</a:t>
            </a:r>
          </a:p>
          <a:p>
            <a:r>
              <a:rPr lang="en-US" sz="1800" dirty="0"/>
              <a:t>Not enough contrast through color</a:t>
            </a:r>
          </a:p>
          <a:p>
            <a:r>
              <a:rPr lang="en-US" sz="1800" dirty="0"/>
              <a:t>Graphics/representations with unnecessary content</a:t>
            </a:r>
          </a:p>
          <a:p>
            <a:r>
              <a:rPr lang="en-US" sz="1800" dirty="0"/>
              <a:t>Almost only looking at screen or tv/beamer</a:t>
            </a:r>
          </a:p>
          <a:p>
            <a:r>
              <a:rPr lang="en-US" sz="1800" dirty="0"/>
              <a:t>Presenting results that one has not really understood oneself</a:t>
            </a:r>
            <a:endParaRPr lang="en-US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FC0B9D3-B011-40AD-8C84-F2167B69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4428AC-E7F8-4631-834B-72A9EFA42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034BE6A-6402-4FFB-AE3E-94DA54EA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Don‘ts</a:t>
            </a:r>
          </a:p>
        </p:txBody>
      </p:sp>
    </p:spTree>
    <p:extLst>
      <p:ext uri="{BB962C8B-B14F-4D97-AF65-F5344CB8AC3E}">
        <p14:creationId xmlns:p14="http://schemas.microsoft.com/office/powerpoint/2010/main" val="86907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91DCBE-9B71-4B55-9534-C4BB1786D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Use as less text as possible</a:t>
            </a:r>
          </a:p>
          <a:p>
            <a:pPr lvl="1"/>
            <a:r>
              <a:rPr lang="en-US" sz="1600" dirty="0"/>
              <a:t>No complete sentences</a:t>
            </a:r>
          </a:p>
          <a:p>
            <a:pPr lvl="1"/>
            <a:r>
              <a:rPr lang="en-US" sz="1600" dirty="0"/>
              <a:t>Not more than one (this) sublevel</a:t>
            </a:r>
          </a:p>
          <a:p>
            <a:pPr lvl="1"/>
            <a:r>
              <a:rPr lang="en-US" sz="1600" dirty="0"/>
              <a:t>At leas two sub items if you use sub items</a:t>
            </a:r>
          </a:p>
          <a:p>
            <a:pPr lvl="1"/>
            <a:r>
              <a:rPr lang="en-US" sz="1600" dirty="0"/>
              <a:t>Only one line per item</a:t>
            </a:r>
          </a:p>
          <a:p>
            <a:r>
              <a:rPr lang="en-US" sz="1800" dirty="0"/>
              <a:t>Use as less text as possible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Answer</a:t>
            </a:r>
          </a:p>
          <a:p>
            <a:r>
              <a:rPr lang="en-US" sz="1800" dirty="0"/>
              <a:t>Fonts</a:t>
            </a:r>
          </a:p>
          <a:p>
            <a:pPr lvl="1"/>
            <a:r>
              <a:rPr lang="en-US" sz="1600" dirty="0"/>
              <a:t>Arial</a:t>
            </a:r>
          </a:p>
          <a:p>
            <a:pPr lvl="1"/>
            <a:r>
              <a:rPr lang="en-US" sz="1600" dirty="0"/>
              <a:t>Only allowed alternative Tahoma</a:t>
            </a:r>
          </a:p>
          <a:p>
            <a:r>
              <a:rPr lang="en-US" sz="1800" dirty="0"/>
              <a:t>Use figures when possible/available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F44588F-EE72-4416-86CA-230EAA05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255618-03E5-4D6B-9C60-C31BF6E9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0C593E9-D183-4211-979E-453A5B31F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Try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headlines</a:t>
            </a:r>
            <a:r>
              <a:rPr lang="de-DE" dirty="0"/>
              <a:t>! In </a:t>
            </a:r>
            <a:r>
              <a:rPr lang="de-DE" dirty="0" err="1"/>
              <a:t>case</a:t>
            </a:r>
            <a:r>
              <a:rPr lang="de-DE" dirty="0"/>
              <a:t> – </a:t>
            </a:r>
            <a:r>
              <a:rPr lang="de-DE" dirty="0" err="1"/>
              <a:t>cut</a:t>
            </a:r>
            <a:r>
              <a:rPr lang="de-DE" dirty="0"/>
              <a:t> </a:t>
            </a:r>
            <a:r>
              <a:rPr lang="de-DE" dirty="0" err="1"/>
              <a:t>them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655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The </a:t>
            </a:r>
            <a:r>
              <a:rPr lang="de-DE" sz="1800" dirty="0" err="1"/>
              <a:t>icons</a:t>
            </a:r>
            <a:r>
              <a:rPr lang="de-DE" sz="1800" dirty="0"/>
              <a:t> </a:t>
            </a:r>
            <a:r>
              <a:rPr lang="de-DE" sz="1800" dirty="0" err="1"/>
              <a:t>we</a:t>
            </a:r>
            <a:r>
              <a:rPr lang="de-DE" sz="1800" dirty="0"/>
              <a:t> </a:t>
            </a:r>
            <a:r>
              <a:rPr lang="de-DE" sz="1800" dirty="0" err="1"/>
              <a:t>use</a:t>
            </a:r>
            <a:r>
              <a:rPr lang="de-DE" sz="1800" dirty="0"/>
              <a:t> in </a:t>
            </a:r>
            <a:r>
              <a:rPr lang="de-DE" sz="1800" dirty="0" err="1"/>
              <a:t>our</a:t>
            </a:r>
            <a:r>
              <a:rPr lang="de-DE" sz="1800" dirty="0"/>
              <a:t> </a:t>
            </a:r>
            <a:r>
              <a:rPr lang="de-DE" sz="1800" dirty="0" err="1"/>
              <a:t>research</a:t>
            </a:r>
            <a:r>
              <a:rPr lang="de-DE" sz="1800" dirty="0"/>
              <a:t> </a:t>
            </a:r>
            <a:r>
              <a:rPr lang="de-DE" sz="1800" dirty="0" err="1"/>
              <a:t>overview</a:t>
            </a:r>
            <a:r>
              <a:rPr lang="de-DE" sz="1800" dirty="0"/>
              <a:t> </a:t>
            </a:r>
            <a:r>
              <a:rPr lang="de-DE" sz="1800" dirty="0" err="1"/>
              <a:t>figure</a:t>
            </a:r>
            <a:r>
              <a:rPr lang="de-DE" sz="1800" dirty="0"/>
              <a:t> </a:t>
            </a:r>
            <a:r>
              <a:rPr lang="de-DE" sz="1800" dirty="0" err="1"/>
              <a:t>are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</a:t>
            </a:r>
            <a:r>
              <a:rPr lang="de-DE" sz="1800" dirty="0">
                <a:hlinkClick r:id="rId2"/>
              </a:rPr>
              <a:t>http://commons.wikimedia.org/wiki/GNOME_Desktop_icons</a:t>
            </a:r>
            <a:endParaRPr lang="de-DE" sz="18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6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Figures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226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7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Figures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0802807-BE58-48B9-A4F0-EBC81DBEDC7F}"/>
              </a:ext>
            </a:extLst>
          </p:cNvPr>
          <p:cNvSpPr/>
          <p:nvPr/>
        </p:nvSpPr>
        <p:spPr>
          <a:xfrm>
            <a:off x="973309" y="3703712"/>
            <a:ext cx="7398190" cy="52594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0C702F9C-E9A5-4905-8833-687958829860}"/>
              </a:ext>
            </a:extLst>
          </p:cNvPr>
          <p:cNvSpPr/>
          <p:nvPr/>
        </p:nvSpPr>
        <p:spPr>
          <a:xfrm>
            <a:off x="2953752" y="1582400"/>
            <a:ext cx="541850" cy="56490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35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8A4A6A4D-2DEF-4077-88A4-56F5B197B8E3}"/>
              </a:ext>
            </a:extLst>
          </p:cNvPr>
          <p:cNvSpPr/>
          <p:nvPr/>
        </p:nvSpPr>
        <p:spPr>
          <a:xfrm>
            <a:off x="4092238" y="1582399"/>
            <a:ext cx="541850" cy="564907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35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5BC3B754-3E23-4079-8DC2-861A7D7560B3}"/>
              </a:ext>
            </a:extLst>
          </p:cNvPr>
          <p:cNvSpPr/>
          <p:nvPr/>
        </p:nvSpPr>
        <p:spPr>
          <a:xfrm>
            <a:off x="5230723" y="1582399"/>
            <a:ext cx="541850" cy="564907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35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DD2EF649-B762-4865-BD64-7FB22C9BF87F}"/>
              </a:ext>
            </a:extLst>
          </p:cNvPr>
          <p:cNvSpPr/>
          <p:nvPr/>
        </p:nvSpPr>
        <p:spPr>
          <a:xfrm>
            <a:off x="2638408" y="2313148"/>
            <a:ext cx="668666" cy="518792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1" name="Flussdiagramm: Verbinder 10">
            <a:extLst>
              <a:ext uri="{FF2B5EF4-FFF2-40B4-BE49-F238E27FC236}">
                <a16:creationId xmlns:a16="http://schemas.microsoft.com/office/drawing/2014/main" id="{DF2D4003-C424-4EC1-ACDC-1FB278D01D75}"/>
              </a:ext>
            </a:extLst>
          </p:cNvPr>
          <p:cNvSpPr/>
          <p:nvPr/>
        </p:nvSpPr>
        <p:spPr>
          <a:xfrm>
            <a:off x="3521688" y="2313148"/>
            <a:ext cx="501499" cy="518792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50" dirty="0"/>
              <a:t>D</a:t>
            </a:r>
          </a:p>
        </p:txBody>
      </p:sp>
      <p:sp>
        <p:nvSpPr>
          <p:cNvPr id="12" name="Flussdiagramm: Verbinder 11">
            <a:extLst>
              <a:ext uri="{FF2B5EF4-FFF2-40B4-BE49-F238E27FC236}">
                <a16:creationId xmlns:a16="http://schemas.microsoft.com/office/drawing/2014/main" id="{E9B0A620-50D3-4DB4-9A30-BBC0730D1256}"/>
              </a:ext>
            </a:extLst>
          </p:cNvPr>
          <p:cNvSpPr/>
          <p:nvPr/>
        </p:nvSpPr>
        <p:spPr>
          <a:xfrm>
            <a:off x="4243579" y="2313148"/>
            <a:ext cx="501499" cy="518792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50" dirty="0"/>
              <a:t>E</a:t>
            </a:r>
          </a:p>
        </p:txBody>
      </p:sp>
      <p:sp>
        <p:nvSpPr>
          <p:cNvPr id="13" name="Flussdiagramm: Verbinder 12">
            <a:extLst>
              <a:ext uri="{FF2B5EF4-FFF2-40B4-BE49-F238E27FC236}">
                <a16:creationId xmlns:a16="http://schemas.microsoft.com/office/drawing/2014/main" id="{BB7DB709-6F59-40B5-B0AE-8F65472980F7}"/>
              </a:ext>
            </a:extLst>
          </p:cNvPr>
          <p:cNvSpPr/>
          <p:nvPr/>
        </p:nvSpPr>
        <p:spPr>
          <a:xfrm>
            <a:off x="5163646" y="2305994"/>
            <a:ext cx="512227" cy="525947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50" dirty="0"/>
              <a:t>F</a:t>
            </a:r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746CA7F6-BA57-4001-9E34-EC8D46EAA3EF}"/>
              </a:ext>
            </a:extLst>
          </p:cNvPr>
          <p:cNvSpPr/>
          <p:nvPr/>
        </p:nvSpPr>
        <p:spPr>
          <a:xfrm>
            <a:off x="6130815" y="2305993"/>
            <a:ext cx="512227" cy="525947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50" dirty="0"/>
              <a:t>G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98C87CA4-F810-4704-B723-82FD03B50156}"/>
              </a:ext>
            </a:extLst>
          </p:cNvPr>
          <p:cNvCxnSpPr/>
          <p:nvPr/>
        </p:nvCxnSpPr>
        <p:spPr>
          <a:xfrm>
            <a:off x="3056291" y="3161715"/>
            <a:ext cx="12810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7D9F063-5C41-4C21-B3F7-43D18CAC263D}"/>
              </a:ext>
            </a:extLst>
          </p:cNvPr>
          <p:cNvSpPr txBox="1"/>
          <p:nvPr/>
        </p:nvSpPr>
        <p:spPr>
          <a:xfrm>
            <a:off x="987175" y="3703711"/>
            <a:ext cx="75158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err="1"/>
              <a:t>Consistent</a:t>
            </a:r>
            <a:r>
              <a:rPr lang="de-DE" sz="1300" dirty="0"/>
              <a:t> </a:t>
            </a:r>
            <a:r>
              <a:rPr lang="de-DE" sz="1300" dirty="0" err="1"/>
              <a:t>representation</a:t>
            </a:r>
            <a:r>
              <a:rPr lang="de-DE" sz="1300" dirty="0"/>
              <a:t> e.g. </a:t>
            </a:r>
            <a:r>
              <a:rPr lang="de-DE" sz="1300" dirty="0" err="1"/>
              <a:t>always</a:t>
            </a:r>
            <a:r>
              <a:rPr lang="de-DE" sz="1300" dirty="0"/>
              <a:t> </a:t>
            </a:r>
            <a:r>
              <a:rPr lang="de-DE" sz="1300" dirty="0" err="1"/>
              <a:t>the</a:t>
            </a:r>
            <a:r>
              <a:rPr lang="de-DE" sz="1300" dirty="0"/>
              <a:t> same </a:t>
            </a:r>
            <a:r>
              <a:rPr lang="de-DE" sz="1300" dirty="0" err="1"/>
              <a:t>way</a:t>
            </a:r>
            <a:r>
              <a:rPr lang="de-DE" sz="1300" dirty="0"/>
              <a:t> </a:t>
            </a:r>
            <a:r>
              <a:rPr lang="de-DE" sz="1300" dirty="0" err="1"/>
              <a:t>of</a:t>
            </a:r>
            <a:r>
              <a:rPr lang="de-DE" sz="1300" dirty="0"/>
              <a:t> </a:t>
            </a:r>
            <a:r>
              <a:rPr lang="de-DE" sz="1300" dirty="0" err="1"/>
              <a:t>citing</a:t>
            </a:r>
            <a:r>
              <a:rPr lang="de-DE" sz="1300" dirty="0"/>
              <a:t>, same </a:t>
            </a:r>
            <a:r>
              <a:rPr lang="de-DE" sz="1300" dirty="0" err="1"/>
              <a:t>structure</a:t>
            </a:r>
            <a:r>
              <a:rPr lang="de-DE" sz="1300" dirty="0"/>
              <a:t>, same </a:t>
            </a:r>
            <a:r>
              <a:rPr lang="de-DE" sz="1300" dirty="0" err="1"/>
              <a:t>boxes</a:t>
            </a:r>
            <a:r>
              <a:rPr lang="de-DE" sz="1300" dirty="0"/>
              <a:t>, </a:t>
            </a:r>
            <a:r>
              <a:rPr lang="de-DE" sz="1300" dirty="0" err="1"/>
              <a:t>arrows</a:t>
            </a:r>
            <a:endParaRPr lang="de-DE" sz="1300" dirty="0"/>
          </a:p>
          <a:p>
            <a:r>
              <a:rPr lang="de-DE" sz="1300" dirty="0"/>
              <a:t>-&gt; </a:t>
            </a:r>
            <a:r>
              <a:rPr lang="de-DE" sz="1300" dirty="0" err="1"/>
              <a:t>changes</a:t>
            </a:r>
            <a:r>
              <a:rPr lang="de-DE" sz="1300" dirty="0"/>
              <a:t> </a:t>
            </a:r>
            <a:r>
              <a:rPr lang="de-DE" sz="1300" dirty="0" err="1"/>
              <a:t>only</a:t>
            </a:r>
            <a:r>
              <a:rPr lang="de-DE" sz="1300" dirty="0"/>
              <a:t> </a:t>
            </a:r>
            <a:r>
              <a:rPr lang="de-DE" sz="1300" dirty="0" err="1"/>
              <a:t>for</a:t>
            </a:r>
            <a:r>
              <a:rPr lang="de-DE" sz="1300" dirty="0"/>
              <a:t> </a:t>
            </a:r>
            <a:r>
              <a:rPr lang="de-DE" sz="1300" dirty="0" err="1"/>
              <a:t>changes</a:t>
            </a:r>
            <a:r>
              <a:rPr lang="de-DE" sz="1300" dirty="0"/>
              <a:t>, but </a:t>
            </a:r>
            <a:r>
              <a:rPr lang="de-DE" sz="1300" dirty="0" err="1"/>
              <a:t>only</a:t>
            </a:r>
            <a:r>
              <a:rPr lang="de-DE" sz="1300" dirty="0"/>
              <a:t> </a:t>
            </a:r>
            <a:r>
              <a:rPr lang="de-DE" sz="1300" dirty="0" err="1"/>
              <a:t>if</a:t>
            </a:r>
            <a:r>
              <a:rPr lang="de-DE" sz="1300" dirty="0"/>
              <a:t> </a:t>
            </a:r>
            <a:r>
              <a:rPr lang="de-DE" sz="1300" dirty="0" err="1"/>
              <a:t>there</a:t>
            </a:r>
            <a:r>
              <a:rPr lang="de-DE" sz="1300" dirty="0"/>
              <a:t> </a:t>
            </a:r>
            <a:r>
              <a:rPr lang="de-DE" sz="1300" dirty="0" err="1"/>
              <a:t>is</a:t>
            </a:r>
            <a:r>
              <a:rPr lang="de-DE" sz="1300" dirty="0"/>
              <a:t> also </a:t>
            </a:r>
            <a:r>
              <a:rPr lang="de-DE" sz="1300" dirty="0" err="1"/>
              <a:t>meaning</a:t>
            </a:r>
            <a:r>
              <a:rPr lang="de-DE" sz="1300" dirty="0"/>
              <a:t> </a:t>
            </a:r>
            <a:r>
              <a:rPr lang="de-DE" sz="1300" dirty="0" err="1"/>
              <a:t>behind</a:t>
            </a:r>
            <a:r>
              <a:rPr lang="de-DE" sz="1300" dirty="0"/>
              <a:t> </a:t>
            </a:r>
            <a:r>
              <a:rPr lang="de-DE" sz="1300" dirty="0" err="1"/>
              <a:t>it</a:t>
            </a:r>
            <a:endParaRPr lang="de-DE" sz="1300" dirty="0"/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25E760DA-11B5-46DB-8971-53E6125F9A48}"/>
              </a:ext>
            </a:extLst>
          </p:cNvPr>
          <p:cNvSpPr/>
          <p:nvPr/>
        </p:nvSpPr>
        <p:spPr>
          <a:xfrm>
            <a:off x="2580765" y="3305697"/>
            <a:ext cx="2582880" cy="2709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Make</a:t>
            </a:r>
            <a:r>
              <a:rPr lang="de-DE" sz="1200" dirty="0"/>
              <a:t> </a:t>
            </a:r>
            <a:r>
              <a:rPr lang="de-DE" sz="1200" dirty="0" err="1"/>
              <a:t>sure</a:t>
            </a:r>
            <a:r>
              <a:rPr lang="de-DE" sz="1200" dirty="0"/>
              <a:t> „Arial“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used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76219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Use the dialog you find at “</a:t>
            </a:r>
            <a:r>
              <a:rPr lang="en-US" sz="1800" dirty="0" err="1"/>
              <a:t>Einfügen</a:t>
            </a:r>
            <a:r>
              <a:rPr lang="en-US" sz="1800" dirty="0"/>
              <a:t>” 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r>
              <a:rPr lang="en-US" sz="1800" dirty="0"/>
              <a:t> “Kopf- und </a:t>
            </a:r>
            <a:r>
              <a:rPr lang="en-US" sz="1800" dirty="0" err="1"/>
              <a:t>Fußzeile</a:t>
            </a:r>
            <a:r>
              <a:rPr lang="en-US" sz="1800" dirty="0"/>
              <a:t>”</a:t>
            </a:r>
          </a:p>
          <a:p>
            <a:r>
              <a:rPr lang="en-US" sz="1800" dirty="0"/>
              <a:t>Please change the Footnote for your talk so that it reflects your topic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8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Footnote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05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B60E0C-7376-4965-AEB9-FD92734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Successful communication</a:t>
            </a:r>
          </a:p>
          <a:p>
            <a:r>
              <a:rPr lang="en-US" sz="1800" dirty="0"/>
              <a:t>Keep the red thread running through the whole presentation -&gt; "tell a story”</a:t>
            </a:r>
          </a:p>
          <a:p>
            <a:r>
              <a:rPr lang="en-US" sz="1800" dirty="0"/>
              <a:t>Clear message with the presentation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401AC2-CF08-4488-9659-2BE11629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FA6A-9A63-4E2D-92C0-C77BFA750EDB}" type="datetime1">
              <a:rPr lang="de-DE" noProof="0" smtClean="0"/>
              <a:t>18.03.2021</a:t>
            </a:fld>
            <a:endParaRPr lang="en-US" noProof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78388-9797-4891-B6AC-0D0EB69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9</a:t>
            </a:fld>
            <a:endParaRPr lang="en-US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DC6802-D0CC-47B3-8710-D9B2694A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Goal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presentation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865198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KIT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009682"/>
      </a:accent1>
      <a:accent2>
        <a:srgbClr val="4664AA"/>
      </a:accent2>
      <a:accent3>
        <a:srgbClr val="D9D9D9"/>
      </a:accent3>
      <a:accent4>
        <a:srgbClr val="4CB5A7"/>
      </a:accent4>
      <a:accent5>
        <a:srgbClr val="7D92C3"/>
      </a:accent5>
      <a:accent6>
        <a:srgbClr val="7FCAC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D385F135-4BB1-4144-883F-BD663B3FA4BF}" vid="{9BD07EEE-6672-4655-8F7E-3FE0E154673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1010</Words>
  <Application>Microsoft Office PowerPoint</Application>
  <PresentationFormat>Benutzerdefiniert</PresentationFormat>
  <Paragraphs>201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Design1</vt:lpstr>
      <vt:lpstr>PowerPoint-Präsentation</vt:lpstr>
      <vt:lpstr>Content</vt:lpstr>
      <vt:lpstr>Dos</vt:lpstr>
      <vt:lpstr>Don‘ts</vt:lpstr>
      <vt:lpstr>Try one line headlines! In case – cut them</vt:lpstr>
      <vt:lpstr>Figures</vt:lpstr>
      <vt:lpstr>Figures</vt:lpstr>
      <vt:lpstr>Footnote</vt:lpstr>
      <vt:lpstr>Goal of a presentation</vt:lpstr>
      <vt:lpstr>The rhetorical triangle</vt:lpstr>
      <vt:lpstr>Graphs</vt:lpstr>
      <vt:lpstr>Three steps to preparing presentations</vt:lpstr>
      <vt:lpstr>Body language and words</vt:lpstr>
      <vt:lpstr>Good presentation structure</vt:lpstr>
      <vt:lpstr>Orientation helps make your message clearer</vt:lpstr>
      <vt:lpstr>Show high interest</vt:lpstr>
      <vt:lpstr>Last slide</vt:lpstr>
      <vt:lpstr>Tables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</dc:creator>
  <cp:lastModifiedBy>Düzgün, Reyhan (AIFB)</cp:lastModifiedBy>
  <cp:revision>85</cp:revision>
  <dcterms:created xsi:type="dcterms:W3CDTF">2017-12-07T14:50:50Z</dcterms:created>
  <dcterms:modified xsi:type="dcterms:W3CDTF">2021-03-18T12:03:21Z</dcterms:modified>
</cp:coreProperties>
</file>